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Icons: Font Awesome Free (https://fontawesome.com).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Illustration of devices and entertainment competing for attention.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Student overwhelmed by study materials and social media icons.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Online video lesson illustration with play button and books.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Collage image symbolizing memory and searching for information.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Lightbulb growing from a plant pot, symbolizing an idea that grows.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Icons: Font Awesome Free (https://fontawesome.com).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Hands holding interlocking gears, symbolizing combining methods.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Learner thinking with connected icons around a lightbulb.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Illustration of learners supported by hands, symbolizing guided learning and community.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Icons: Font Awesome Free (https://fontawesome.com).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0" y="164592"/>
            <a:ext cx="12191695" cy="109728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EAMOS,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NTENDAMOS,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PRENDAMOS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10515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visual–practical key to Spanish grammar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40080" y="1828800"/>
            <a:ext cx="52120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1554480" y="1975104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the rule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554480" y="2322576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structure at a glance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40080" y="2862072"/>
            <a:ext cx="52120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554480" y="3008376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it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1554480" y="3355848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Clear, step-by-step logic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640080" y="3895344"/>
            <a:ext cx="52120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2"/>
          <p:cNvSpPr/>
          <p:nvPr/>
        </p:nvSpPr>
        <p:spPr>
          <a:xfrm>
            <a:off x="1554480" y="4041648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confidently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554480" y="43891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 practical examples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40080" y="4892040"/>
            <a:ext cx="521208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Text 15"/>
          <p:cNvSpPr/>
          <p:nvPr/>
        </p:nvSpPr>
        <p:spPr>
          <a:xfrm>
            <a:off x="1600200" y="5093208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“Static Video” method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1600200" y="542239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Video-like clarity · book-like searchability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6126480" y="1828800"/>
            <a:ext cx="548640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Text 19"/>
          <p:cNvSpPr/>
          <p:nvPr/>
        </p:nvSpPr>
        <p:spPr>
          <a:xfrm>
            <a:off x="6446520" y="3822192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for quick review and long-term retention.</a:t>
            </a:r>
            <a:endParaRPr lang="en-US" sz="1600" dirty="0"/>
          </a:p>
        </p:txBody>
      </p:sp>
      <p:sp>
        <p:nvSpPr>
          <p:cNvPr id="29" name="Shape 20"/>
          <p:cNvSpPr/>
          <p:nvPr/>
        </p:nvSpPr>
        <p:spPr>
          <a:xfrm>
            <a:off x="640080" y="6355080"/>
            <a:ext cx="109270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1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31" name="Text 22"/>
          <p:cNvSpPr/>
          <p:nvPr/>
        </p:nvSpPr>
        <p:spPr>
          <a:xfrm>
            <a:off x="11384280" y="6473952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pic>
        <p:nvPicPr>
          <p:cNvPr id="32" name="Picture 31" descr="1d056c9f-3be1-4be4-b071-3613fde3cc8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975104"/>
            <a:ext cx="2423160" cy="1700784"/>
          </a:xfrm>
          <a:prstGeom prst="rect">
            <a:avLst/>
          </a:prstGeom>
        </p:spPr>
      </p:pic>
      <p:pic>
        <p:nvPicPr>
          <p:cNvPr id="33" name="Picture 32" descr="crop_ey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011680"/>
            <a:ext cx="548640" cy="548640"/>
          </a:xfrm>
          <a:prstGeom prst="rect">
            <a:avLst/>
          </a:prstGeom>
        </p:spPr>
      </p:pic>
      <p:pic>
        <p:nvPicPr>
          <p:cNvPr id="34" name="Picture 33" descr="crop_brai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044952"/>
            <a:ext cx="548640" cy="548640"/>
          </a:xfrm>
          <a:prstGeom prst="rect">
            <a:avLst/>
          </a:prstGeom>
        </p:spPr>
      </p:pic>
      <p:pic>
        <p:nvPicPr>
          <p:cNvPr id="35" name="Picture 34" descr="crop_ca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4078224"/>
            <a:ext cx="548640" cy="548640"/>
          </a:xfrm>
          <a:prstGeom prst="rect">
            <a:avLst/>
          </a:prstGeom>
        </p:spPr>
      </p:pic>
      <p:pic>
        <p:nvPicPr>
          <p:cNvPr id="36" name="Picture 35" descr="crop_vide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112" y="5148072"/>
            <a:ext cx="548640" cy="548640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446520" y="324612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rules + practical examples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 today: distraction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many things compete for our attention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Notifications, social media, streaming and games all pull us away from focused study.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can make language learning feel slower and more tiring than it should be.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Learners need clarity in small, manageable steps.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also need a format that is easy to revisit.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716c3dd9-ed07-4706-9fa9-df73eb982e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749018"/>
            <a:ext cx="4892040" cy="35885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traditional methods feel harder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 explanations can overwhelm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grammar explanations and heavy textbooks often demand more concentration than learners can sustain.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drops when progress feels slow.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Learners may avoid grammar and rely on guessing.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6f7b596e-512b-44c4-baaa-ac28bf0569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645920"/>
            <a:ext cx="4892040" cy="39177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videos are popular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lessons feel easier to follow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people prefer video lessons to textbooks and grammar manuals.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engaging and easy to start.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work well for short study sessions.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fd3981e3-4a13-43c6-aad4-ebefa488603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786855"/>
            <a:ext cx="4892040" cy="39307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with videos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 hard to look things up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major drawback of video lessons is that it is difficult to locate one specific rule or example.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Rewinding and hunting wastes time.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 hard to find exactly what you need in the moment.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f414538d-2ecc-43aa-9c58-d3d52d66c6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645920"/>
            <a:ext cx="4892040" cy="40177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088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innovative solution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“Static Video” method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study guide that keeps the clarity of video learning — while remaining easy to scan and search like a book.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the rule at a glance.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a concrete practical example.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to any topic instantly.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ab49a48a-9660-4a83-8ed7-ef5a827ff8a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817" y="1668314"/>
            <a:ext cx="4200712" cy="41614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the author?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teacher with long classroom experience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 is based on years of teaching practice and real student questions.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40 years of experience teaching Spanish.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with learners of different ages and backgrounds.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on clarity, confidence, and practical usage.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949440" y="146304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built through practice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949440" y="2103120"/>
            <a:ext cx="4526280" cy="105156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8046720" y="2240280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experience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8046720" y="260604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40+ years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949440" y="3319272"/>
            <a:ext cx="4526280" cy="105156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8046720" y="345643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refinement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8046720" y="3822192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8+ years</a:t>
            </a:r>
            <a:endParaRPr lang="en-US" sz="1800" dirty="0"/>
          </a:p>
        </p:txBody>
      </p:sp>
      <p:sp>
        <p:nvSpPr>
          <p:cNvPr id="24" name="Shape 20"/>
          <p:cNvSpPr/>
          <p:nvPr/>
        </p:nvSpPr>
        <p:spPr>
          <a:xfrm>
            <a:off x="6949440" y="4535424"/>
            <a:ext cx="4526280" cy="105156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1"/>
          <p:cNvSpPr/>
          <p:nvPr/>
        </p:nvSpPr>
        <p:spPr>
          <a:xfrm>
            <a:off x="8046720" y="4672584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focus</a:t>
            </a:r>
            <a:endParaRPr lang="en-US" sz="1400" dirty="0"/>
          </a:p>
        </p:txBody>
      </p:sp>
      <p:sp>
        <p:nvSpPr>
          <p:cNvPr id="27" name="Text 22"/>
          <p:cNvSpPr/>
          <p:nvPr/>
        </p:nvSpPr>
        <p:spPr>
          <a:xfrm>
            <a:off x="8046720" y="5038344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→ example</a:t>
            </a:r>
            <a:endParaRPr lang="en-US" sz="1800" dirty="0"/>
          </a:p>
        </p:txBody>
      </p:sp>
      <p:pic>
        <p:nvPicPr>
          <p:cNvPr id="28" name="Picture 27" descr="0e1c0712-b5ed-4580-b6d7-b4cb68cce6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331720"/>
            <a:ext cx="777240" cy="777240"/>
          </a:xfrm>
          <a:prstGeom prst="rect">
            <a:avLst/>
          </a:prstGeom>
        </p:spPr>
      </p:pic>
      <p:pic>
        <p:nvPicPr>
          <p:cNvPr id="29" name="Picture 28" descr="0e1c0712-b5ed-4580-b6d7-b4cb68cce6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547872"/>
            <a:ext cx="777240" cy="777240"/>
          </a:xfrm>
          <a:prstGeom prst="rect">
            <a:avLst/>
          </a:prstGeom>
        </p:spPr>
      </p:pic>
      <p:pic>
        <p:nvPicPr>
          <p:cNvPr id="30" name="Picture 29" descr="0e1c0712-b5ed-4580-b6d7-b4cb68cce6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4764024"/>
            <a:ext cx="777240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of both worlds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Video-like learning + book-like control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approach combines the advantages of video learning and traditional teaching materials.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Engaging and visual.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and easy to review.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to navigate and repeat.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53f54f84-09c5-45dc-ae91-07961b370d3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2050432"/>
            <a:ext cx="4892040" cy="32600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key insight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can “see” grammar, it clicks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clear visual structure turns abstract rules into patterns you can recognize and reuse.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memorization-by-force.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understanding of how sentences are built.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recall when speaking or writing.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261c336a-d82b-4a15-b482-5dc9f075b16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1771650"/>
            <a:ext cx="4892040" cy="3798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Tested and refined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through real teaching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“Static Video” was tested for more than eight years and continuously improved while working with numerous students.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Refined through feedback.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Improved for clarity and speed.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Optimized for real learner needs.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7512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AutoShape 2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7" name="AutoShape 4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8" name="AutoShape 6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9" name="AutoShape 8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833" y="1695927"/>
            <a:ext cx="4041447" cy="39233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it’s easier to remember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Logical + associative thinking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grammar rule is presented through visualization and a concrete practical example.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activates both logical and associative thinking, making the material easier to understand and remember.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it → understand it.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it → retain it.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fast whenever you need.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949440" y="146304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→ Apply → Remember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949440" y="2148840"/>
            <a:ext cx="4526280" cy="114300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8001000" y="2295144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pattern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001000" y="2770632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shown as a structure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6949440" y="3547872"/>
            <a:ext cx="4526280" cy="114300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8001000" y="3694176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 example</a:t>
            </a:r>
            <a:endParaRPr lang="en-US" sz="1600" dirty="0"/>
          </a:p>
        </p:txBody>
      </p:sp>
      <p:sp>
        <p:nvSpPr>
          <p:cNvPr id="23" name="Text 19"/>
          <p:cNvSpPr/>
          <p:nvPr/>
        </p:nvSpPr>
        <p:spPr>
          <a:xfrm>
            <a:off x="8001000" y="4169664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in real usage</a:t>
            </a:r>
            <a:endParaRPr lang="en-US" sz="1300" dirty="0"/>
          </a:p>
        </p:txBody>
      </p:sp>
      <p:sp>
        <p:nvSpPr>
          <p:cNvPr id="24" name="Shape 20"/>
          <p:cNvSpPr/>
          <p:nvPr/>
        </p:nvSpPr>
        <p:spPr>
          <a:xfrm>
            <a:off x="6949440" y="4946904"/>
            <a:ext cx="4526280" cy="114300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1"/>
          <p:cNvSpPr/>
          <p:nvPr/>
        </p:nvSpPr>
        <p:spPr>
          <a:xfrm>
            <a:off x="8001000" y="5093208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links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8001000" y="5568696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Connections form faster</a:t>
            </a:r>
            <a:endParaRPr lang="en-US" sz="1300" dirty="0"/>
          </a:p>
        </p:txBody>
      </p:sp>
      <p:pic>
        <p:nvPicPr>
          <p:cNvPr id="28" name="Picture 27" descr="52f1e470-aa5a-4485-9f75-e8167c8217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752" y="2377440"/>
            <a:ext cx="685800" cy="685800"/>
          </a:xfrm>
          <a:prstGeom prst="rect">
            <a:avLst/>
          </a:prstGeom>
        </p:spPr>
      </p:pic>
      <p:pic>
        <p:nvPicPr>
          <p:cNvPr id="29" name="Picture 28" descr="52f1e470-aa5a-4485-9f75-e8167c8217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752" y="3776472"/>
            <a:ext cx="685800" cy="685800"/>
          </a:xfrm>
          <a:prstGeom prst="rect">
            <a:avLst/>
          </a:prstGeom>
        </p:spPr>
      </p:pic>
      <p:pic>
        <p:nvPicPr>
          <p:cNvPr id="30" name="Picture 29" descr="52f1e470-aa5a-4485-9f75-e8167c8217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752" y="5175504"/>
            <a:ext cx="685800" cy="685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1067</Words>
  <Application>Microsoft Office PowerPoint</Application>
  <PresentationFormat>Widescreen</PresentationFormat>
  <Paragraphs>130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Reworked by ChatGPT</dc:creator>
  <cp:lastModifiedBy>Nadia Miteva</cp:lastModifiedBy>
  <cp:revision>9</cp:revision>
  <dcterms:created xsi:type="dcterms:W3CDTF">2026-02-27T22:59:11Z</dcterms:created>
  <dcterms:modified xsi:type="dcterms:W3CDTF">2026-03-07T10:04:04Z</dcterms:modified>
</cp:coreProperties>
</file>